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5" r:id="rId8"/>
    <p:sldId id="266" r:id="rId9"/>
    <p:sldId id="267" r:id="rId10"/>
    <p:sldId id="271" r:id="rId11"/>
    <p:sldId id="268" r:id="rId12"/>
  </p:sldIdLst>
  <p:sldSz cx="10693400" cy="7569200"/>
  <p:notesSz cx="106934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hie Hindle" initials="SH" lastIdx="0" clrIdx="0">
    <p:extLst>
      <p:ext uri="{19B8F6BF-5375-455C-9EA6-DF929625EA0E}">
        <p15:presenceInfo xmlns:p15="http://schemas.microsoft.com/office/powerpoint/2012/main" userId="S-1-5-21-1978085383-2542430909-2838703808-1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9261" y="2118741"/>
            <a:ext cx="4221226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88BC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88BC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0" i="0">
                <a:solidFill>
                  <a:srgbClr val="88BC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01867"/>
            <a:ext cx="10692384" cy="175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83693" y="443063"/>
            <a:ext cx="1700090" cy="63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580631" y="448055"/>
            <a:ext cx="1792224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8619744" cy="75270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455027" y="1144650"/>
            <a:ext cx="2169795" cy="1492885"/>
          </a:xfrm>
          <a:custGeom>
            <a:avLst/>
            <a:gdLst/>
            <a:ahLst/>
            <a:cxnLst/>
            <a:rect l="l" t="t" r="r" b="b"/>
            <a:pathLst>
              <a:path w="2169795" h="1492885">
                <a:moveTo>
                  <a:pt x="1927352" y="0"/>
                </a:moveTo>
                <a:lnTo>
                  <a:pt x="396621" y="715772"/>
                </a:lnTo>
                <a:lnTo>
                  <a:pt x="275590" y="456946"/>
                </a:lnTo>
                <a:lnTo>
                  <a:pt x="0" y="1216787"/>
                </a:lnTo>
                <a:lnTo>
                  <a:pt x="759714" y="1492377"/>
                </a:lnTo>
                <a:lnTo>
                  <a:pt x="638682" y="1233551"/>
                </a:lnTo>
                <a:lnTo>
                  <a:pt x="2169414" y="517778"/>
                </a:lnTo>
                <a:lnTo>
                  <a:pt x="1927352" y="0"/>
                </a:lnTo>
                <a:close/>
              </a:path>
            </a:pathLst>
          </a:custGeom>
          <a:solidFill>
            <a:srgbClr val="68C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55027" y="1144650"/>
            <a:ext cx="2169795" cy="1492885"/>
          </a:xfrm>
          <a:custGeom>
            <a:avLst/>
            <a:gdLst/>
            <a:ahLst/>
            <a:cxnLst/>
            <a:rect l="l" t="t" r="r" b="b"/>
            <a:pathLst>
              <a:path w="2169795" h="1492885">
                <a:moveTo>
                  <a:pt x="275590" y="456946"/>
                </a:moveTo>
                <a:lnTo>
                  <a:pt x="396621" y="715772"/>
                </a:lnTo>
                <a:lnTo>
                  <a:pt x="1927352" y="0"/>
                </a:lnTo>
                <a:lnTo>
                  <a:pt x="2169414" y="517778"/>
                </a:lnTo>
                <a:lnTo>
                  <a:pt x="638682" y="1233551"/>
                </a:lnTo>
                <a:lnTo>
                  <a:pt x="759714" y="1492377"/>
                </a:lnTo>
                <a:lnTo>
                  <a:pt x="0" y="1216787"/>
                </a:lnTo>
                <a:lnTo>
                  <a:pt x="275590" y="456946"/>
                </a:lnTo>
                <a:close/>
              </a:path>
            </a:pathLst>
          </a:custGeom>
          <a:ln w="25400">
            <a:solidFill>
              <a:srgbClr val="498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640319" y="3912742"/>
            <a:ext cx="2236470" cy="1346200"/>
          </a:xfrm>
          <a:custGeom>
            <a:avLst/>
            <a:gdLst/>
            <a:ahLst/>
            <a:cxnLst/>
            <a:rect l="l" t="t" r="r" b="b"/>
            <a:pathLst>
              <a:path w="2236470" h="1346200">
                <a:moveTo>
                  <a:pt x="722502" y="0"/>
                </a:moveTo>
                <a:lnTo>
                  <a:pt x="0" y="362458"/>
                </a:lnTo>
                <a:lnTo>
                  <a:pt x="362457" y="1084834"/>
                </a:lnTo>
                <a:lnTo>
                  <a:pt x="452500" y="813689"/>
                </a:lnTo>
                <a:lnTo>
                  <a:pt x="2056256" y="1345946"/>
                </a:lnTo>
                <a:lnTo>
                  <a:pt x="2236215" y="803529"/>
                </a:lnTo>
                <a:lnTo>
                  <a:pt x="632459" y="271272"/>
                </a:lnTo>
                <a:lnTo>
                  <a:pt x="722502" y="0"/>
                </a:lnTo>
                <a:close/>
              </a:path>
            </a:pathLst>
          </a:custGeom>
          <a:solidFill>
            <a:srgbClr val="68C4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640319" y="3912742"/>
            <a:ext cx="2236470" cy="1346200"/>
          </a:xfrm>
          <a:custGeom>
            <a:avLst/>
            <a:gdLst/>
            <a:ahLst/>
            <a:cxnLst/>
            <a:rect l="l" t="t" r="r" b="b"/>
            <a:pathLst>
              <a:path w="2236470" h="1346200">
                <a:moveTo>
                  <a:pt x="722502" y="0"/>
                </a:moveTo>
                <a:lnTo>
                  <a:pt x="632459" y="271272"/>
                </a:lnTo>
                <a:lnTo>
                  <a:pt x="2236215" y="803529"/>
                </a:lnTo>
                <a:lnTo>
                  <a:pt x="2056256" y="1345946"/>
                </a:lnTo>
                <a:lnTo>
                  <a:pt x="452500" y="813689"/>
                </a:lnTo>
                <a:lnTo>
                  <a:pt x="362457" y="1084834"/>
                </a:lnTo>
                <a:lnTo>
                  <a:pt x="0" y="362458"/>
                </a:lnTo>
                <a:lnTo>
                  <a:pt x="722502" y="0"/>
                </a:lnTo>
              </a:path>
            </a:pathLst>
          </a:custGeom>
          <a:ln w="25399">
            <a:solidFill>
              <a:srgbClr val="498F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801867"/>
            <a:ext cx="10692384" cy="17586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3880" y="2236673"/>
            <a:ext cx="8031988" cy="2999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0" i="0">
                <a:solidFill>
                  <a:srgbClr val="88BC2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2505" y="2130933"/>
            <a:ext cx="9114739" cy="4440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6FC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3820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n8R_XqjjI0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69975" marR="1079500" algn="ctr">
              <a:lnSpc>
                <a:spcPct val="100000"/>
              </a:lnSpc>
              <a:spcBef>
                <a:spcPts val="105"/>
              </a:spcBef>
            </a:pPr>
            <a:r>
              <a:rPr spc="105" dirty="0"/>
              <a:t>E</a:t>
            </a:r>
            <a:r>
              <a:rPr spc="114" dirty="0"/>
              <a:t>n</a:t>
            </a:r>
            <a:r>
              <a:rPr spc="110" dirty="0"/>
              <a:t>vi</a:t>
            </a:r>
            <a:r>
              <a:rPr spc="114" dirty="0"/>
              <a:t>ronmen</a:t>
            </a:r>
            <a:r>
              <a:rPr dirty="0"/>
              <a:t>t  </a:t>
            </a:r>
            <a:r>
              <a:rPr spc="120" dirty="0"/>
              <a:t>and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114" dirty="0">
                <a:solidFill>
                  <a:srgbClr val="FF0000"/>
                </a:solidFill>
              </a:rPr>
              <a:t>R</a:t>
            </a:r>
            <a:r>
              <a:rPr spc="105" dirty="0">
                <a:solidFill>
                  <a:srgbClr val="FF0000"/>
                </a:solidFill>
              </a:rPr>
              <a:t>ESP</a:t>
            </a:r>
            <a:r>
              <a:rPr spc="110" dirty="0">
                <a:solidFill>
                  <a:srgbClr val="FF0000"/>
                </a:solidFill>
              </a:rPr>
              <a:t>ON</a:t>
            </a:r>
            <a:r>
              <a:rPr spc="105" dirty="0">
                <a:solidFill>
                  <a:srgbClr val="FF0000"/>
                </a:solidFill>
              </a:rPr>
              <a:t>S</a:t>
            </a:r>
            <a:r>
              <a:rPr spc="114" dirty="0">
                <a:solidFill>
                  <a:srgbClr val="FF0000"/>
                </a:solidFill>
              </a:rPr>
              <a:t>IBILI</a:t>
            </a:r>
            <a:r>
              <a:rPr spc="105" dirty="0">
                <a:solidFill>
                  <a:srgbClr val="FF0000"/>
                </a:solidFill>
              </a:rPr>
              <a:t>T</a:t>
            </a:r>
            <a:r>
              <a:rPr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801867"/>
            <a:ext cx="10692384" cy="175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39140" y="432395"/>
            <a:ext cx="1700090" cy="639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725411" y="263651"/>
            <a:ext cx="1804670" cy="1016635"/>
            <a:chOff x="6725411" y="263651"/>
            <a:chExt cx="1804670" cy="1016635"/>
          </a:xfrm>
        </p:grpSpPr>
        <p:sp>
          <p:nvSpPr>
            <p:cNvPr id="6" name="object 6"/>
            <p:cNvSpPr/>
            <p:nvPr/>
          </p:nvSpPr>
          <p:spPr>
            <a:xfrm>
              <a:off x="6737603" y="437387"/>
              <a:ext cx="1792224" cy="6492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38365" y="276605"/>
              <a:ext cx="1173480" cy="990600"/>
            </a:xfrm>
            <a:custGeom>
              <a:avLst/>
              <a:gdLst/>
              <a:ahLst/>
              <a:cxnLst/>
              <a:rect l="l" t="t" r="r" b="b"/>
              <a:pathLst>
                <a:path w="1173479" h="990600">
                  <a:moveTo>
                    <a:pt x="1173479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173479" y="990600"/>
                  </a:lnTo>
                  <a:lnTo>
                    <a:pt x="1173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8365" y="276605"/>
              <a:ext cx="1173480" cy="990600"/>
            </a:xfrm>
            <a:custGeom>
              <a:avLst/>
              <a:gdLst/>
              <a:ahLst/>
              <a:cxnLst/>
              <a:rect l="l" t="t" r="r" b="b"/>
              <a:pathLst>
                <a:path w="1173479" h="990600">
                  <a:moveTo>
                    <a:pt x="0" y="990600"/>
                  </a:moveTo>
                  <a:lnTo>
                    <a:pt x="1173479" y="990600"/>
                  </a:lnTo>
                  <a:lnTo>
                    <a:pt x="1173479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301" y="981201"/>
            <a:ext cx="7792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dirty="0">
                <a:solidFill>
                  <a:srgbClr val="82C341"/>
                </a:solidFill>
                <a:latin typeface="Arial"/>
                <a:cs typeface="Arial"/>
              </a:rPr>
              <a:t>Eco-Week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C3A0B8B7-282B-4FAC-8FA5-2A789329FA69}"/>
              </a:ext>
            </a:extLst>
          </p:cNvPr>
          <p:cNvSpPr txBox="1"/>
          <p:nvPr/>
        </p:nvSpPr>
        <p:spPr>
          <a:xfrm>
            <a:off x="5563615" y="1762125"/>
            <a:ext cx="430911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latin typeface="Carlito"/>
                <a:cs typeface="Carlito"/>
              </a:rPr>
              <a:t>This week within school, we are going to have an Eco-Week. In your classes you will be taking part in activities using recyclable materials. We can’t wait to see your learning!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1026" name="Picture 2" descr="Recycling symbol - Wikipedia">
            <a:extLst>
              <a:ext uri="{FF2B5EF4-FFF2-40B4-BE49-F238E27FC236}">
                <a16:creationId xmlns:a16="http://schemas.microsoft.com/office/drawing/2014/main" xmlns="" id="{BA1A507C-A93E-4652-B238-F4FAF2C98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156967"/>
            <a:ext cx="3249613" cy="306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0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9261" y="2118741"/>
            <a:ext cx="42189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rlito"/>
                <a:cs typeface="Carlito"/>
              </a:rPr>
              <a:t>Thanks for</a:t>
            </a:r>
            <a:r>
              <a:rPr sz="4000" spc="-50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listening!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5702" y="3338322"/>
            <a:ext cx="8248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latin typeface="Carlito"/>
                <a:cs typeface="Carlito"/>
              </a:rPr>
              <a:t>And don’t </a:t>
            </a:r>
            <a:r>
              <a:rPr sz="4000" spc="-10" dirty="0">
                <a:latin typeface="Carlito"/>
                <a:cs typeface="Carlito"/>
              </a:rPr>
              <a:t>forget </a:t>
            </a:r>
            <a:r>
              <a:rPr sz="4000" spc="-5" dirty="0">
                <a:latin typeface="Carlito"/>
                <a:cs typeface="Carlito"/>
              </a:rPr>
              <a:t>to </a:t>
            </a:r>
            <a:r>
              <a:rPr sz="4000" spc="-5" dirty="0">
                <a:solidFill>
                  <a:srgbClr val="FF0000"/>
                </a:solidFill>
                <a:latin typeface="Carlito"/>
                <a:cs typeface="Carlito"/>
              </a:rPr>
              <a:t>ACT</a:t>
            </a:r>
            <a:r>
              <a:rPr sz="4000" spc="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000" spc="-5" dirty="0">
                <a:solidFill>
                  <a:srgbClr val="FF0000"/>
                </a:solidFill>
                <a:latin typeface="Carlito"/>
                <a:cs typeface="Carlito"/>
              </a:rPr>
              <a:t>REPONSIBLY!!!!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501" y="780110"/>
            <a:ext cx="7786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2C341"/>
                </a:solidFill>
                <a:latin typeface="Arial"/>
                <a:cs typeface="Arial"/>
              </a:rPr>
              <a:t>What is to be</a:t>
            </a:r>
            <a:r>
              <a:rPr sz="4800" b="1" spc="-1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4800" b="1" spc="-5" dirty="0">
                <a:solidFill>
                  <a:srgbClr val="82C341"/>
                </a:solidFill>
                <a:latin typeface="Arial"/>
                <a:cs typeface="Arial"/>
              </a:rPr>
              <a:t>responsible?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4320" marR="508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Carlito"/>
                <a:cs typeface="Carlito"/>
              </a:rPr>
              <a:t>Being </a:t>
            </a:r>
            <a:r>
              <a:rPr sz="4400" b="1" spc="-5" dirty="0">
                <a:solidFill>
                  <a:srgbClr val="000000"/>
                </a:solidFill>
                <a:latin typeface="Carlito"/>
                <a:cs typeface="Carlito"/>
              </a:rPr>
              <a:t>responsible means </a:t>
            </a:r>
            <a:r>
              <a:rPr sz="4400" b="1" dirty="0">
                <a:solidFill>
                  <a:srgbClr val="000000"/>
                </a:solidFill>
                <a:latin typeface="Carlito"/>
                <a:cs typeface="Carlito"/>
              </a:rPr>
              <a:t>you do the  things you are expected to do and  accept the </a:t>
            </a:r>
            <a:r>
              <a:rPr sz="4400" b="1" spc="-5" dirty="0">
                <a:solidFill>
                  <a:srgbClr val="000000"/>
                </a:solidFill>
                <a:latin typeface="Carlito"/>
                <a:cs typeface="Carlito"/>
              </a:rPr>
              <a:t>consequences (results) of  </a:t>
            </a:r>
            <a:r>
              <a:rPr sz="4400" b="1" dirty="0">
                <a:solidFill>
                  <a:srgbClr val="000000"/>
                </a:solidFill>
                <a:latin typeface="Carlito"/>
                <a:cs typeface="Carlito"/>
              </a:rPr>
              <a:t>your</a:t>
            </a:r>
            <a:r>
              <a:rPr sz="4400" b="1" spc="-5" dirty="0">
                <a:solidFill>
                  <a:srgbClr val="000000"/>
                </a:solidFill>
                <a:latin typeface="Carlito"/>
                <a:cs typeface="Carlito"/>
              </a:rPr>
              <a:t> actions.</a:t>
            </a:r>
            <a:endParaRPr sz="4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061" y="556386"/>
            <a:ext cx="105327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82C341"/>
                </a:solidFill>
                <a:latin typeface="Arial"/>
                <a:cs typeface="Arial"/>
              </a:rPr>
              <a:t>Look </a:t>
            </a:r>
            <a:r>
              <a:rPr sz="3200" b="1" spc="-5" dirty="0">
                <a:solidFill>
                  <a:srgbClr val="82C341"/>
                </a:solidFill>
                <a:latin typeface="Arial"/>
                <a:cs typeface="Arial"/>
              </a:rPr>
              <a:t>at this</a:t>
            </a:r>
            <a:r>
              <a:rPr sz="3200" b="1" spc="-5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82C341"/>
                </a:solidFill>
                <a:latin typeface="Arial"/>
                <a:cs typeface="Arial"/>
              </a:rPr>
              <a:t>example….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82C341"/>
                </a:solidFill>
                <a:latin typeface="Arial"/>
                <a:cs typeface="Arial"/>
              </a:rPr>
              <a:t>What happens when people </a:t>
            </a:r>
            <a:r>
              <a:rPr sz="3200" b="1" spc="-5" dirty="0">
                <a:solidFill>
                  <a:srgbClr val="82C341"/>
                </a:solidFill>
                <a:latin typeface="Arial"/>
                <a:cs typeface="Arial"/>
              </a:rPr>
              <a:t>are </a:t>
            </a:r>
            <a:r>
              <a:rPr sz="3200" b="1" dirty="0">
                <a:solidFill>
                  <a:srgbClr val="82C341"/>
                </a:solidFill>
                <a:latin typeface="Arial"/>
                <a:cs typeface="Arial"/>
              </a:rPr>
              <a:t>don’t </a:t>
            </a:r>
            <a:r>
              <a:rPr sz="3200" b="1" spc="-5" dirty="0">
                <a:solidFill>
                  <a:srgbClr val="82C341"/>
                </a:solidFill>
                <a:latin typeface="Arial"/>
                <a:cs typeface="Arial"/>
              </a:rPr>
              <a:t>act</a:t>
            </a:r>
            <a:r>
              <a:rPr sz="3200" b="1" spc="-19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Arial"/>
                <a:cs typeface="Arial"/>
              </a:rPr>
              <a:t>responsibly</a:t>
            </a:r>
            <a:r>
              <a:rPr sz="3200" b="1" spc="-5" dirty="0">
                <a:solidFill>
                  <a:srgbClr val="82C341"/>
                </a:solidFill>
                <a:latin typeface="Arial"/>
                <a:cs typeface="Arial"/>
              </a:rPr>
              <a:t>?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3094" y="2456688"/>
            <a:ext cx="4647691" cy="265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1141" y="5859017"/>
            <a:ext cx="80079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When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people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are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not responsible,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it </a:t>
            </a:r>
            <a:r>
              <a:rPr sz="2800" spc="-20" dirty="0">
                <a:solidFill>
                  <a:srgbClr val="FF0000"/>
                </a:solidFill>
                <a:latin typeface="Carlito"/>
                <a:cs typeface="Carlito"/>
              </a:rPr>
              <a:t>affects</a:t>
            </a:r>
            <a:r>
              <a:rPr sz="2800" spc="1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everyone!!!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2050" name="Picture 2" descr="How would you react when you see someone throwing garbage in the road  /river? | Toluna">
            <a:extLst>
              <a:ext uri="{FF2B5EF4-FFF2-40B4-BE49-F238E27FC236}">
                <a16:creationId xmlns:a16="http://schemas.microsoft.com/office/drawing/2014/main" xmlns="" id="{B23F884F-9443-4D26-97AC-A0F21360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1" y="2456688"/>
            <a:ext cx="3513858" cy="265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8716" y="2866644"/>
            <a:ext cx="64770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5427" y="1025474"/>
            <a:ext cx="52438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0760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82C341"/>
                </a:solidFill>
                <a:latin typeface="Arial"/>
                <a:cs typeface="Arial"/>
              </a:rPr>
              <a:t>Our </a:t>
            </a:r>
            <a:r>
              <a:rPr sz="4800" b="1" spc="-5" dirty="0">
                <a:solidFill>
                  <a:srgbClr val="82C341"/>
                </a:solidFill>
                <a:latin typeface="Arial"/>
                <a:cs typeface="Arial"/>
              </a:rPr>
              <a:t>planet,  </a:t>
            </a:r>
            <a:r>
              <a:rPr sz="4800" b="1" dirty="0">
                <a:solidFill>
                  <a:srgbClr val="82C341"/>
                </a:solidFill>
                <a:latin typeface="Arial"/>
                <a:cs typeface="Arial"/>
              </a:rPr>
              <a:t>Our</a:t>
            </a:r>
            <a:r>
              <a:rPr sz="4800" b="1" spc="-9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4800" b="1" dirty="0">
                <a:solidFill>
                  <a:srgbClr val="FF0000"/>
                </a:solidFill>
                <a:latin typeface="Arial"/>
                <a:cs typeface="Arial"/>
              </a:rPr>
              <a:t>responsibility</a:t>
            </a:r>
            <a:endParaRPr sz="4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62397" y="2390876"/>
            <a:ext cx="2783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https://youtu.be/bn8R_XqjjI0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65" y="857833"/>
            <a:ext cx="38058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82C341"/>
                </a:solidFill>
                <a:latin typeface="Arial"/>
                <a:cs typeface="Arial"/>
              </a:rPr>
              <a:t>Eco</a:t>
            </a:r>
            <a:r>
              <a:rPr sz="4400" b="1" spc="-8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lang="en-GB" sz="4400" b="1" spc="-85" dirty="0">
                <a:solidFill>
                  <a:srgbClr val="82C341"/>
                </a:solidFill>
                <a:latin typeface="Arial"/>
                <a:cs typeface="Arial"/>
              </a:rPr>
              <a:t>Warriors 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3615" y="1762125"/>
            <a:ext cx="4309110" cy="423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We are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lang="en-GB" sz="3200" spc="-5" dirty="0">
                <a:latin typeface="Carlito"/>
                <a:cs typeface="Carlito"/>
              </a:rPr>
              <a:t>Eco- Warriors</a:t>
            </a:r>
            <a:r>
              <a:rPr sz="3200" dirty="0">
                <a:latin typeface="Carlito"/>
                <a:cs typeface="Carlito"/>
              </a:rPr>
              <a:t>!</a:t>
            </a:r>
          </a:p>
          <a:p>
            <a:pPr marL="12700" marR="280035" algn="ctr">
              <a:lnSpc>
                <a:spcPct val="100000"/>
              </a:lnSpc>
              <a:spcBef>
                <a:spcPts val="2175"/>
              </a:spcBef>
            </a:pPr>
            <a:r>
              <a:rPr sz="2800" spc="-5" dirty="0">
                <a:latin typeface="Carlito"/>
                <a:cs typeface="Carlito"/>
              </a:rPr>
              <a:t>We are working together</a:t>
            </a:r>
            <a:r>
              <a:rPr sz="2800" spc="-4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to  make our </a:t>
            </a:r>
            <a:r>
              <a:rPr sz="2800" spc="-10" dirty="0">
                <a:latin typeface="Carlito"/>
                <a:cs typeface="Carlito"/>
              </a:rPr>
              <a:t>school </a:t>
            </a:r>
            <a:r>
              <a:rPr sz="2800" spc="-5" dirty="0">
                <a:latin typeface="Carlito"/>
                <a:cs typeface="Carlito"/>
              </a:rPr>
              <a:t>greener </a:t>
            </a:r>
            <a:r>
              <a:rPr lang="en-GB" sz="2800" spc="-5" dirty="0">
                <a:latin typeface="Carlito"/>
                <a:cs typeface="Carlito"/>
              </a:rPr>
              <a:t>and </a:t>
            </a:r>
            <a:r>
              <a:rPr sz="2800" spc="-5" dirty="0">
                <a:latin typeface="Carlito"/>
                <a:cs typeface="Carlito"/>
              </a:rPr>
              <a:t>to  make our </a:t>
            </a:r>
            <a:r>
              <a:rPr sz="2800" spc="-10" dirty="0">
                <a:latin typeface="Carlito"/>
                <a:cs typeface="Carlito"/>
              </a:rPr>
              <a:t>future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better.</a:t>
            </a:r>
            <a:endParaRPr sz="2800" dirty="0">
              <a:latin typeface="Carlito"/>
              <a:cs typeface="Carlito"/>
            </a:endParaRPr>
          </a:p>
          <a:p>
            <a:pPr marL="12700" marR="5080" algn="ctr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We want to </a:t>
            </a:r>
            <a:r>
              <a:rPr sz="2800" spc="-10" dirty="0">
                <a:latin typeface="Carlito"/>
                <a:cs typeface="Carlito"/>
              </a:rPr>
              <a:t>help </a:t>
            </a:r>
            <a:r>
              <a:rPr sz="2800" spc="-5" dirty="0">
                <a:latin typeface="Carlito"/>
                <a:cs typeface="Carlito"/>
              </a:rPr>
              <a:t>children and  teachers to be more 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RESPONSIBLE </a:t>
            </a:r>
            <a:r>
              <a:rPr sz="2800" spc="-5" dirty="0">
                <a:latin typeface="Carlito"/>
                <a:cs typeface="Carlito"/>
              </a:rPr>
              <a:t>with the </a:t>
            </a:r>
            <a:r>
              <a:rPr sz="2800" spc="-10" dirty="0">
                <a:latin typeface="Carlito"/>
                <a:cs typeface="Carlito"/>
              </a:rPr>
              <a:t>school  </a:t>
            </a:r>
            <a:r>
              <a:rPr sz="2800" spc="-5" dirty="0">
                <a:latin typeface="Carlito"/>
                <a:cs typeface="Carlito"/>
              </a:rPr>
              <a:t>and the</a:t>
            </a:r>
            <a:r>
              <a:rPr sz="2800" spc="1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environment.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5FB320-83F7-4F63-ACE7-5F881368E6F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3" t="10756" r="19947" b="10142"/>
          <a:stretch/>
        </p:blipFill>
        <p:spPr bwMode="auto">
          <a:xfrm>
            <a:off x="317500" y="2021207"/>
            <a:ext cx="5029200" cy="3592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0265" y="857833"/>
            <a:ext cx="403443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4400" b="1" dirty="0">
                <a:solidFill>
                  <a:srgbClr val="82C341"/>
                </a:solidFill>
                <a:latin typeface="Arial"/>
                <a:cs typeface="Arial"/>
              </a:rPr>
              <a:t>Our Eco-Code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3615" y="1762125"/>
            <a:ext cx="4309110" cy="3473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latin typeface="Carlito"/>
                <a:cs typeface="Carlito"/>
              </a:rPr>
              <a:t>We worked together to come up with an Eco-Code. 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n-GB" sz="3200" dirty="0">
                <a:latin typeface="Carlito"/>
                <a:cs typeface="Carlito"/>
              </a:rPr>
              <a:t>This is our promise which tells others about how we are going to help the environment. 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44EA8E-AE8E-46BE-8894-8E81B53FB3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0"/>
          <a:stretch/>
        </p:blipFill>
        <p:spPr>
          <a:xfrm rot="5400000">
            <a:off x="301960" y="2379822"/>
            <a:ext cx="4531044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72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982167"/>
            <a:ext cx="7419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2C341"/>
                </a:solidFill>
                <a:latin typeface="Arial"/>
                <a:cs typeface="Arial"/>
              </a:rPr>
              <a:t>Environmental Review</a:t>
            </a:r>
            <a:r>
              <a:rPr sz="4000" b="1" spc="-10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82C341"/>
                </a:solidFill>
                <a:latin typeface="Arial"/>
                <a:cs typeface="Arial"/>
              </a:rPr>
              <a:t>Results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709" y="1827657"/>
            <a:ext cx="57835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6FC0"/>
                </a:solidFill>
                <a:latin typeface="Carlito"/>
                <a:cs typeface="Carlito"/>
              </a:rPr>
              <a:t>Things </a:t>
            </a:r>
            <a:r>
              <a:rPr sz="4400" dirty="0">
                <a:solidFill>
                  <a:srgbClr val="006FC0"/>
                </a:solidFill>
                <a:latin typeface="Carlito"/>
                <a:cs typeface="Carlito"/>
              </a:rPr>
              <a:t>we are doing</a:t>
            </a:r>
            <a:r>
              <a:rPr sz="4400" spc="-4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4400" dirty="0">
                <a:solidFill>
                  <a:srgbClr val="006FC0"/>
                </a:solidFill>
                <a:latin typeface="Carlito"/>
                <a:cs typeface="Carlito"/>
              </a:rPr>
              <a:t>well: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709" y="2514676"/>
            <a:ext cx="814959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lang="en-GB" sz="2400" spc="-5" dirty="0">
                <a:solidFill>
                  <a:srgbClr val="006FC0"/>
                </a:solidFill>
                <a:latin typeface="Carlito"/>
                <a:cs typeface="Carlito"/>
              </a:rPr>
              <a:t>Some children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are aware and reminded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of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the impact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of our</a:t>
            </a:r>
            <a:r>
              <a:rPr sz="2400" spc="-9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actions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We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do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lots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of outdoor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activities and we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have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good</a:t>
            </a:r>
            <a:r>
              <a:rPr sz="2400" spc="-7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equipment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lang="en-GB" sz="2400" dirty="0">
                <a:solidFill>
                  <a:srgbClr val="006FC0"/>
                </a:solidFill>
                <a:latin typeface="Carlito"/>
                <a:cs typeface="Carlito"/>
              </a:rPr>
              <a:t>Lots of us walk to school every day</a:t>
            </a: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We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do daily</a:t>
            </a:r>
            <a:r>
              <a:rPr sz="2400" spc="-1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exercise</a:t>
            </a:r>
            <a:r>
              <a:rPr lang="en-GB" sz="2400" dirty="0">
                <a:solidFill>
                  <a:srgbClr val="006FC0"/>
                </a:solidFill>
                <a:latin typeface="Carlito"/>
                <a:cs typeface="Carlito"/>
              </a:rPr>
              <a:t>- mile a day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We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have healthy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meals and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 snacks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lang="en-GB" sz="2400" dirty="0">
                <a:solidFill>
                  <a:srgbClr val="006FC0"/>
                </a:solidFill>
                <a:latin typeface="Carlito"/>
                <a:cs typeface="Carlito"/>
              </a:rPr>
              <a:t>We </a:t>
            </a:r>
            <a:r>
              <a:rPr lang="en-GB" sz="2400" spc="-5" dirty="0">
                <a:solidFill>
                  <a:srgbClr val="006FC0"/>
                </a:solidFill>
                <a:latin typeface="Carlito"/>
                <a:cs typeface="Carlito"/>
              </a:rPr>
              <a:t>have </a:t>
            </a:r>
            <a:r>
              <a:rPr lang="en-GB" sz="2400" dirty="0">
                <a:solidFill>
                  <a:srgbClr val="006FC0"/>
                </a:solidFill>
                <a:latin typeface="Carlito"/>
                <a:cs typeface="Carlito"/>
              </a:rPr>
              <a:t>recycling bins in each classroom</a:t>
            </a: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lang="en-GB" sz="2400" dirty="0">
                <a:solidFill>
                  <a:srgbClr val="006FC0"/>
                </a:solidFill>
                <a:latin typeface="Carlito"/>
                <a:cs typeface="Carlito"/>
              </a:rPr>
              <a:t>Our school environment is generally clean and litter-free</a:t>
            </a:r>
            <a:endParaRPr lang="en-GB"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79800" y="606893"/>
            <a:ext cx="1416461" cy="1981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09" y="982167"/>
            <a:ext cx="7419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82C341"/>
                </a:solidFill>
                <a:latin typeface="Arial"/>
                <a:cs typeface="Arial"/>
              </a:rPr>
              <a:t>Environmental Review</a:t>
            </a:r>
            <a:r>
              <a:rPr sz="4000" b="1" spc="-10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82C341"/>
                </a:solidFill>
                <a:latin typeface="Arial"/>
                <a:cs typeface="Arial"/>
              </a:rPr>
              <a:t>Results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4709" y="1827657"/>
            <a:ext cx="60871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6FC0"/>
                </a:solidFill>
                <a:latin typeface="Carlito"/>
                <a:cs typeface="Carlito"/>
              </a:rPr>
              <a:t>Things </a:t>
            </a:r>
            <a:r>
              <a:rPr sz="4400" dirty="0">
                <a:solidFill>
                  <a:srgbClr val="006FC0"/>
                </a:solidFill>
                <a:latin typeface="Carlito"/>
                <a:cs typeface="Carlito"/>
              </a:rPr>
              <a:t>we could </a:t>
            </a:r>
            <a:r>
              <a:rPr sz="4400" spc="-5" dirty="0">
                <a:solidFill>
                  <a:srgbClr val="006FC0"/>
                </a:solidFill>
                <a:latin typeface="Carlito"/>
                <a:cs typeface="Carlito"/>
              </a:rPr>
              <a:t>do</a:t>
            </a:r>
            <a:r>
              <a:rPr sz="4400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4400" spc="-5" dirty="0">
                <a:solidFill>
                  <a:srgbClr val="006FC0"/>
                </a:solidFill>
                <a:latin typeface="Carlito"/>
                <a:cs typeface="Carlito"/>
              </a:rPr>
              <a:t>better: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709" y="2514676"/>
            <a:ext cx="8583982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Be more aware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of our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wildlife in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school</a:t>
            </a:r>
            <a:r>
              <a:rPr sz="2400" spc="-7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grounds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Have more recycling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bins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around</a:t>
            </a:r>
            <a:r>
              <a:rPr sz="2400" spc="-5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school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Participate in litter</a:t>
            </a:r>
            <a:r>
              <a:rPr sz="2400" spc="-5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picks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Join recycling schemes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(i.e.</a:t>
            </a:r>
            <a:r>
              <a:rPr sz="2400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pens)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To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have more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outdoor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lessons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Print less</a:t>
            </a:r>
            <a:r>
              <a:rPr sz="2400" spc="-3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paper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Not to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use paper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towels /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switch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lights</a:t>
            </a:r>
            <a:r>
              <a:rPr sz="2400" spc="-6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off</a:t>
            </a:r>
            <a:r>
              <a:rPr lang="en-GB" sz="2400" spc="-5" dirty="0">
                <a:solidFill>
                  <a:srgbClr val="006FC0"/>
                </a:solidFill>
                <a:latin typeface="Carlito"/>
                <a:cs typeface="Carlito"/>
              </a:rPr>
              <a:t> when not using rooms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Grow a vegetable</a:t>
            </a:r>
            <a:r>
              <a:rPr sz="2400" spc="-20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garden…</a:t>
            </a:r>
            <a:endParaRPr sz="2400" dirty="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70534" algn="l"/>
              </a:tabLst>
            </a:pP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Respect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school </a:t>
            </a:r>
            <a:r>
              <a:rPr sz="2400" dirty="0">
                <a:solidFill>
                  <a:srgbClr val="006FC0"/>
                </a:solidFill>
                <a:latin typeface="Carlito"/>
                <a:cs typeface="Carlito"/>
              </a:rPr>
              <a:t>equipment more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(pens, pencils,</a:t>
            </a:r>
            <a:r>
              <a:rPr sz="2400" spc="-85" dirty="0">
                <a:solidFill>
                  <a:srgbClr val="006FC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006FC0"/>
                </a:solidFill>
                <a:latin typeface="Carlito"/>
                <a:cs typeface="Carlito"/>
              </a:rPr>
              <a:t>ipads…)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38643" y="1190244"/>
            <a:ext cx="32004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301" y="981201"/>
            <a:ext cx="77927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4400" b="1" dirty="0">
                <a:solidFill>
                  <a:srgbClr val="82C341"/>
                </a:solidFill>
                <a:latin typeface="Arial"/>
                <a:cs typeface="Arial"/>
              </a:rPr>
              <a:t>OUR </a:t>
            </a:r>
            <a:r>
              <a:rPr sz="4400" b="1" dirty="0">
                <a:solidFill>
                  <a:srgbClr val="82C341"/>
                </a:solidFill>
                <a:latin typeface="Arial"/>
                <a:cs typeface="Arial"/>
              </a:rPr>
              <a:t>ACTION</a:t>
            </a:r>
            <a:r>
              <a:rPr sz="4400" b="1" spc="-35" dirty="0">
                <a:solidFill>
                  <a:srgbClr val="82C341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82C341"/>
                </a:solidFill>
                <a:latin typeface="Arial"/>
                <a:cs typeface="Arial"/>
              </a:rPr>
              <a:t>PLAN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xmlns="" id="{EBF8BFE8-784A-4BCF-BC07-5CD422457954}"/>
              </a:ext>
            </a:extLst>
          </p:cNvPr>
          <p:cNvSpPr txBox="1"/>
          <p:nvPr/>
        </p:nvSpPr>
        <p:spPr>
          <a:xfrm>
            <a:off x="5563615" y="1762125"/>
            <a:ext cx="430911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rlito"/>
                <a:cs typeface="Carlito"/>
              </a:rPr>
              <a:t>We </a:t>
            </a:r>
            <a:r>
              <a:rPr lang="en-GB" sz="3200" dirty="0">
                <a:latin typeface="Carlito"/>
                <a:cs typeface="Carlito"/>
              </a:rPr>
              <a:t>want to focus waste and recycling and also helping the wildlife around our school environment. 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1026" name="Picture 2" descr="Helping Wildlife Through the Winter | Love The Garden">
            <a:extLst>
              <a:ext uri="{FF2B5EF4-FFF2-40B4-BE49-F238E27FC236}">
                <a16:creationId xmlns:a16="http://schemas.microsoft.com/office/drawing/2014/main" xmlns="" id="{1ACB56CA-BC85-4092-844C-573B0143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279106"/>
            <a:ext cx="5562600" cy="180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attract birds to your garden - Discover Wildlife">
            <a:extLst>
              <a:ext uri="{FF2B5EF4-FFF2-40B4-BE49-F238E27FC236}">
                <a16:creationId xmlns:a16="http://schemas.microsoft.com/office/drawing/2014/main" xmlns="" id="{656103A4-366D-47D6-A4E1-E939CBC0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764603"/>
            <a:ext cx="3181535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344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Carlito</vt:lpstr>
      <vt:lpstr>Office Theme</vt:lpstr>
      <vt:lpstr>Environment  and RESPONSIBILITY</vt:lpstr>
      <vt:lpstr>What is to be responsible?</vt:lpstr>
      <vt:lpstr>Look at this example…. What happens when people are don’t act responsibly?</vt:lpstr>
      <vt:lpstr>PowerPoint Presentation</vt:lpstr>
      <vt:lpstr>Eco Warriors </vt:lpstr>
      <vt:lpstr>Our Eco-Code</vt:lpstr>
      <vt:lpstr>Environmental Review Results</vt:lpstr>
      <vt:lpstr>Environmental Review Results</vt:lpstr>
      <vt:lpstr>OUR ACTION PLAN</vt:lpstr>
      <vt:lpstr>Eco-Week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Presentation Title</dc:title>
  <dc:creator>Francis Hyland</dc:creator>
  <cp:lastModifiedBy>Sophie Hindle</cp:lastModifiedBy>
  <cp:revision>5</cp:revision>
  <dcterms:created xsi:type="dcterms:W3CDTF">2021-11-21T16:48:54Z</dcterms:created>
  <dcterms:modified xsi:type="dcterms:W3CDTF">2021-11-22T10:20:34Z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2021-11-21T00:00:00Z</vt:filetime>
  </property>
</Properties>
</file>