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66" r:id="rId2"/>
    <p:sldId id="264" r:id="rId3"/>
    <p:sldId id="268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</p:sldIdLst>
  <p:sldSz cx="9144000" cy="6858000" type="screen4x3"/>
  <p:notesSz cx="6858000" cy="9144000"/>
  <p:embeddedFontLst>
    <p:embeddedFont>
      <p:font typeface="Twinkl" panose="020B0604020202020204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697"/>
    <a:srgbClr val="6FBD84"/>
    <a:srgbClr val="6C9E72"/>
    <a:srgbClr val="85BD33"/>
    <a:srgbClr val="CFE09B"/>
    <a:srgbClr val="11753B"/>
    <a:srgbClr val="B9D36E"/>
    <a:srgbClr val="689429"/>
    <a:srgbClr val="11743A"/>
    <a:srgbClr val="0057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948" y="8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resource/t-t-16397-five-ways-i-can-help-the-earth-writing-frame" TargetMode="External"/><Relationship Id="rId4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resource/t-t-16397-five-ways-i-can-help-the-earth-writing-frame" TargetMode="External"/><Relationship Id="rId4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029" y="6114969"/>
            <a:ext cx="576495" cy="580719"/>
          </a:xfrm>
          <a:prstGeom prst="rect">
            <a:avLst/>
          </a:prstGeom>
        </p:spPr>
      </p:pic>
      <p:sp>
        <p:nvSpPr>
          <p:cNvPr id="6" name="Rectangle 5">
            <a:hlinkClick r:id="rId5"/>
          </p:cNvPr>
          <p:cNvSpPr/>
          <p:nvPr userDrawn="1"/>
        </p:nvSpPr>
        <p:spPr>
          <a:xfrm>
            <a:off x="3884023" y="5354370"/>
            <a:ext cx="1375954" cy="1132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029" y="6114969"/>
            <a:ext cx="576495" cy="580719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3962400" y="2952206"/>
            <a:ext cx="1280160" cy="992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hlinkClick r:id="rId5"/>
          </p:cNvPr>
          <p:cNvSpPr/>
          <p:nvPr userDrawn="1"/>
        </p:nvSpPr>
        <p:spPr>
          <a:xfrm>
            <a:off x="3962400" y="2891246"/>
            <a:ext cx="1375954" cy="1132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882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975" y="4228051"/>
            <a:ext cx="1400087" cy="218533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369" y="4990451"/>
            <a:ext cx="842574" cy="142293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2"/>
          <a:stretch/>
        </p:blipFill>
        <p:spPr>
          <a:xfrm>
            <a:off x="6462937" y="4769140"/>
            <a:ext cx="1276428" cy="1644242"/>
          </a:xfrm>
          <a:prstGeom prst="rect">
            <a:avLst/>
          </a:prstGeom>
        </p:spPr>
      </p:pic>
      <p:sp>
        <p:nvSpPr>
          <p:cNvPr id="7" name="Title 20"/>
          <p:cNvSpPr txBox="1">
            <a:spLocks/>
          </p:cNvSpPr>
          <p:nvPr/>
        </p:nvSpPr>
        <p:spPr>
          <a:xfrm>
            <a:off x="669020" y="656786"/>
            <a:ext cx="7809189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6FBD84"/>
                </a:solidFill>
              </a:rPr>
              <a:t>Plant Seeds in Your Garden</a:t>
            </a:r>
            <a:endParaRPr lang="en-GB" sz="3600" dirty="0">
              <a:solidFill>
                <a:srgbClr val="6FBD84"/>
              </a:solidFill>
              <a:latin typeface="+mn-lt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920858" y="1458493"/>
            <a:ext cx="7305511" cy="1360207"/>
          </a:xfrm>
          <a:prstGeom prst="roundRect">
            <a:avLst/>
          </a:prstGeom>
          <a:solidFill>
            <a:srgbClr val="ACD697"/>
          </a:solidFill>
          <a:ln w="28575">
            <a:solidFill>
              <a:srgbClr val="6FBD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Growing plants helps the environment, as plants release oxygen and absorb carbon dioxide. Plants also provide food and a place to live for lots of insects, animals and birds.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00" y="4249697"/>
            <a:ext cx="2579277" cy="19875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791" y="3783113"/>
            <a:ext cx="1685148" cy="26302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764" y="5777848"/>
            <a:ext cx="483702" cy="63553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95"/>
          <a:stretch/>
        </p:blipFill>
        <p:spPr>
          <a:xfrm>
            <a:off x="6419268" y="5519956"/>
            <a:ext cx="698496" cy="89342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339" y="5897461"/>
            <a:ext cx="397666" cy="51592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52"/>
          <a:stretch/>
        </p:blipFill>
        <p:spPr>
          <a:xfrm>
            <a:off x="6367760" y="5998334"/>
            <a:ext cx="397666" cy="41504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439" y="4990451"/>
            <a:ext cx="842574" cy="142293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730" y="4061191"/>
            <a:ext cx="256635" cy="21493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486" y="3526924"/>
            <a:ext cx="537655" cy="37134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6227">
            <a:off x="4670660" y="4982322"/>
            <a:ext cx="409502" cy="26478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163" y="5859145"/>
            <a:ext cx="348351" cy="55423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355" y="5858760"/>
            <a:ext cx="348351" cy="55423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32809" flipH="1">
            <a:off x="3423561" y="2984730"/>
            <a:ext cx="1617355" cy="176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52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0"/>
          <p:cNvSpPr txBox="1">
            <a:spLocks/>
          </p:cNvSpPr>
          <p:nvPr/>
        </p:nvSpPr>
        <p:spPr>
          <a:xfrm>
            <a:off x="669020" y="656786"/>
            <a:ext cx="7809189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6FBD84"/>
                </a:solidFill>
              </a:rPr>
              <a:t>Feed the Birds in Winter</a:t>
            </a:r>
            <a:endParaRPr lang="en-GB" sz="3600" dirty="0">
              <a:solidFill>
                <a:srgbClr val="6FBD84"/>
              </a:solidFill>
              <a:latin typeface="+mn-lt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920858" y="4715499"/>
            <a:ext cx="7305511" cy="1360207"/>
          </a:xfrm>
          <a:prstGeom prst="roundRect">
            <a:avLst/>
          </a:prstGeom>
          <a:solidFill>
            <a:srgbClr val="6FBD84"/>
          </a:solidFill>
          <a:ln w="28575">
            <a:solidFill>
              <a:srgbClr val="ACD6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Birds often struggle to find enough food in cold weather so you can help them by leaving seeds and bird food in your garden.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7"/>
          <a:stretch/>
        </p:blipFill>
        <p:spPr>
          <a:xfrm>
            <a:off x="599348" y="418010"/>
            <a:ext cx="2240538" cy="3962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4106" flipH="1">
            <a:off x="1857754" y="2063985"/>
            <a:ext cx="2288412" cy="16469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4011" flipH="1">
            <a:off x="7013435" y="1692594"/>
            <a:ext cx="3003745" cy="23897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5841" flipH="1">
            <a:off x="5370972" y="638038"/>
            <a:ext cx="3003745" cy="238973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0125" flipH="1">
            <a:off x="3891633" y="100391"/>
            <a:ext cx="3003745" cy="238973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74588" flipH="1">
            <a:off x="2824169" y="317421"/>
            <a:ext cx="3003745" cy="238973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74588" flipH="1">
            <a:off x="1910118" y="791313"/>
            <a:ext cx="3003745" cy="238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1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0"/>
          <p:cNvSpPr txBox="1">
            <a:spLocks/>
          </p:cNvSpPr>
          <p:nvPr/>
        </p:nvSpPr>
        <p:spPr>
          <a:xfrm>
            <a:off x="669020" y="656786"/>
            <a:ext cx="7809189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6FBD84"/>
                </a:solidFill>
              </a:rPr>
              <a:t>Always Put Your Litter in the Bin</a:t>
            </a:r>
            <a:endParaRPr lang="en-GB" sz="3600" dirty="0">
              <a:solidFill>
                <a:srgbClr val="6FBD84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8" r="13999" b="20267"/>
          <a:stretch/>
        </p:blipFill>
        <p:spPr>
          <a:xfrm>
            <a:off x="841990" y="1507974"/>
            <a:ext cx="7463247" cy="4455350"/>
          </a:xfrm>
          <a:prstGeom prst="round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163" y="4637834"/>
            <a:ext cx="2211978" cy="8474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163" y="4484915"/>
            <a:ext cx="463949" cy="5007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02416" y="2310081"/>
            <a:ext cx="2363206" cy="28511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380" y="4483060"/>
            <a:ext cx="491122" cy="309547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5378833" y="3156573"/>
            <a:ext cx="3172981" cy="3172981"/>
          </a:xfrm>
          <a:prstGeom prst="ellipse">
            <a:avLst/>
          </a:prstGeom>
          <a:solidFill>
            <a:srgbClr val="ACD697"/>
          </a:solidFill>
          <a:ln w="28575">
            <a:solidFill>
              <a:srgbClr val="6FBD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Litter can harm wildlife and makes the environment look untidy. You can help to stop this from happening by putting your litter in </a:t>
            </a:r>
            <a:r>
              <a:rPr lang="en-GB"/>
              <a:t>the bin.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086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536676" y="1393676"/>
            <a:ext cx="4070647" cy="4070647"/>
          </a:xfrm>
          <a:prstGeom prst="ellipse">
            <a:avLst/>
          </a:prstGeom>
          <a:solidFill>
            <a:srgbClr val="ACD69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le 20"/>
          <p:cNvSpPr txBox="1">
            <a:spLocks/>
          </p:cNvSpPr>
          <p:nvPr/>
        </p:nvSpPr>
        <p:spPr>
          <a:xfrm>
            <a:off x="669020" y="656786"/>
            <a:ext cx="7809189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6FBD84"/>
                </a:solidFill>
              </a:rPr>
              <a:t>The Environment Needs You!</a:t>
            </a:r>
            <a:endParaRPr lang="en-GB" sz="3600" dirty="0">
              <a:solidFill>
                <a:srgbClr val="6FBD84"/>
              </a:solidFill>
              <a:latin typeface="+mn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19243" y="4628413"/>
            <a:ext cx="7308741" cy="1360207"/>
          </a:xfrm>
          <a:prstGeom prst="roundRect">
            <a:avLst/>
          </a:prstGeom>
          <a:solidFill>
            <a:srgbClr val="6FBD84"/>
          </a:solidFill>
          <a:ln w="28575">
            <a:solidFill>
              <a:srgbClr val="ACD6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Choose one of these ways to help the environment and give it a try. </a:t>
            </a:r>
          </a:p>
          <a:p>
            <a:pPr algn="ctr"/>
            <a:r>
              <a:rPr lang="en-US" dirty="0"/>
              <a:t>Together we can all make a difference.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005" y="1697063"/>
            <a:ext cx="2174234" cy="293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2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5667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0"/>
          <p:cNvSpPr txBox="1">
            <a:spLocks/>
          </p:cNvSpPr>
          <p:nvPr/>
        </p:nvSpPr>
        <p:spPr>
          <a:xfrm>
            <a:off x="813733" y="694492"/>
            <a:ext cx="7574617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rgbClr val="6FBD84"/>
                </a:solidFill>
              </a:rPr>
              <a:t>How We Can Help the Environment </a:t>
            </a:r>
            <a:endParaRPr lang="en-GB" sz="3600" dirty="0">
              <a:solidFill>
                <a:srgbClr val="6FBD84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00933" y="4971819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 lang="en-GB" dirty="0"/>
          </a:p>
        </p:txBody>
      </p:sp>
      <p:sp>
        <p:nvSpPr>
          <p:cNvPr id="15" name="Rounded Rectangle 14"/>
          <p:cNvSpPr/>
          <p:nvPr/>
        </p:nvSpPr>
        <p:spPr>
          <a:xfrm>
            <a:off x="607764" y="1707497"/>
            <a:ext cx="4321287" cy="901620"/>
          </a:xfrm>
          <a:prstGeom prst="roundRect">
            <a:avLst/>
          </a:prstGeom>
          <a:solidFill>
            <a:srgbClr val="ACD697"/>
          </a:solidFill>
          <a:ln w="28575">
            <a:solidFill>
              <a:srgbClr val="6FBD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The environment is the natural world.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526" y="1359369"/>
            <a:ext cx="2525087" cy="1785528"/>
          </a:xfrm>
          <a:prstGeom prst="flowChartConnector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828" y="2586692"/>
            <a:ext cx="2156274" cy="1520642"/>
          </a:xfrm>
          <a:prstGeom prst="flowChartConnector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607764" y="2794669"/>
            <a:ext cx="4904762" cy="1173675"/>
          </a:xfrm>
          <a:prstGeom prst="roundRect">
            <a:avLst/>
          </a:prstGeom>
          <a:solidFill>
            <a:srgbClr val="6FBD84"/>
          </a:solidFill>
          <a:ln w="28575">
            <a:solidFill>
              <a:srgbClr val="ACD6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 help the environment, we can think about how our lives and actions affect the </a:t>
            </a:r>
          </a:p>
          <a:p>
            <a:pPr algn="ctr"/>
            <a:r>
              <a:rPr lang="en-US" dirty="0"/>
              <a:t>natural world.</a:t>
            </a:r>
            <a:endParaRPr lang="en-GB" dirty="0"/>
          </a:p>
        </p:txBody>
      </p:sp>
      <p:sp>
        <p:nvSpPr>
          <p:cNvPr id="22" name="Rounded Rectangle 21"/>
          <p:cNvSpPr/>
          <p:nvPr/>
        </p:nvSpPr>
        <p:spPr>
          <a:xfrm>
            <a:off x="607763" y="4158481"/>
            <a:ext cx="6698727" cy="901620"/>
          </a:xfrm>
          <a:prstGeom prst="roundRect">
            <a:avLst/>
          </a:prstGeom>
          <a:solidFill>
            <a:srgbClr val="6C9E72"/>
          </a:solidFill>
          <a:ln w="28575">
            <a:solidFill>
              <a:srgbClr val="B9D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We can all make small changes that will help the environment.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07762" y="5246873"/>
            <a:ext cx="7919340" cy="901620"/>
          </a:xfrm>
          <a:prstGeom prst="roundRect">
            <a:avLst/>
          </a:prstGeom>
          <a:solidFill>
            <a:srgbClr val="11753B"/>
          </a:solidFill>
          <a:ln w="28575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If everyone in the world made one small change to help the environment, imagine the positive difference we could make!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13" y="2374084"/>
            <a:ext cx="2177218" cy="3703739"/>
          </a:xfrm>
          <a:prstGeom prst="rect">
            <a:avLst/>
          </a:prstGeom>
        </p:spPr>
      </p:pic>
      <p:sp>
        <p:nvSpPr>
          <p:cNvPr id="7" name="Title 20"/>
          <p:cNvSpPr txBox="1">
            <a:spLocks/>
          </p:cNvSpPr>
          <p:nvPr/>
        </p:nvSpPr>
        <p:spPr>
          <a:xfrm>
            <a:off x="512689" y="641392"/>
            <a:ext cx="7809189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6FBD84"/>
                </a:solidFill>
              </a:rPr>
              <a:t>Turn off the Tap When You Brush Your Teeth</a:t>
            </a:r>
            <a:endParaRPr lang="en-GB" sz="3600" dirty="0">
              <a:solidFill>
                <a:srgbClr val="6FBD84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00933" y="4971819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046" y="4746247"/>
            <a:ext cx="249958" cy="45114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442" y="4746247"/>
            <a:ext cx="249958" cy="451143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2309329" y="2374084"/>
            <a:ext cx="6165668" cy="901620"/>
          </a:xfrm>
          <a:prstGeom prst="roundRect">
            <a:avLst/>
          </a:prstGeom>
          <a:solidFill>
            <a:srgbClr val="ACD697"/>
          </a:solidFill>
          <a:ln w="28575">
            <a:solidFill>
              <a:srgbClr val="6FBD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By turning off the tap when you brush your teeth, you will save around 12 litres of water. </a:t>
            </a:r>
          </a:p>
        </p:txBody>
      </p:sp>
    </p:spTree>
    <p:extLst>
      <p:ext uri="{BB962C8B-B14F-4D97-AF65-F5344CB8AC3E}">
        <p14:creationId xmlns:p14="http://schemas.microsoft.com/office/powerpoint/2010/main" val="207438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022E-16 L 0.00087 0.321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022E-16 L 0 0.3391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693" y="1681896"/>
            <a:ext cx="1175783" cy="23066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250" y="1654470"/>
            <a:ext cx="1203744" cy="23615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50" y="1550882"/>
            <a:ext cx="1203744" cy="23615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81" y="1660478"/>
            <a:ext cx="1020339" cy="20016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501" y="1770076"/>
            <a:ext cx="908608" cy="1782505"/>
          </a:xfrm>
          <a:prstGeom prst="rect">
            <a:avLst/>
          </a:prstGeom>
        </p:spPr>
      </p:pic>
      <p:sp>
        <p:nvSpPr>
          <p:cNvPr id="7" name="Title 20"/>
          <p:cNvSpPr txBox="1">
            <a:spLocks/>
          </p:cNvSpPr>
          <p:nvPr/>
        </p:nvSpPr>
        <p:spPr>
          <a:xfrm>
            <a:off x="512689" y="641392"/>
            <a:ext cx="7809189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6FBD84"/>
                </a:solidFill>
              </a:rPr>
              <a:t>Use Both Sides of Paper When You are Drawing or Writing </a:t>
            </a:r>
            <a:endParaRPr lang="en-GB" sz="3600" dirty="0">
              <a:solidFill>
                <a:srgbClr val="6FBD84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00933" y="4971819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 lang="en-GB" dirty="0"/>
          </a:p>
        </p:txBody>
      </p:sp>
      <p:sp>
        <p:nvSpPr>
          <p:cNvPr id="23" name="Rounded Rectangle 22"/>
          <p:cNvSpPr/>
          <p:nvPr/>
        </p:nvSpPr>
        <p:spPr>
          <a:xfrm>
            <a:off x="427839" y="4971819"/>
            <a:ext cx="8259970" cy="901620"/>
          </a:xfrm>
          <a:prstGeom prst="roundRect">
            <a:avLst/>
          </a:prstGeom>
          <a:solidFill>
            <a:srgbClr val="6FBD84"/>
          </a:solidFill>
          <a:ln w="28575">
            <a:solidFill>
              <a:srgbClr val="ACD6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Trees are very important to the environment as they absorb a gas called carbon dioxide and make a gas called oxygen. We need oxygen to breathe.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61" y="1770076"/>
            <a:ext cx="1203744" cy="23615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542" y="1971003"/>
            <a:ext cx="1020339" cy="20016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87" y="2299793"/>
            <a:ext cx="1203744" cy="23615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114" y="2092617"/>
            <a:ext cx="1203744" cy="23615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911" y="1681896"/>
            <a:ext cx="1175783" cy="23066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256" y="1685144"/>
            <a:ext cx="1175783" cy="230664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738" y="1699624"/>
            <a:ext cx="1175783" cy="230664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220" y="1699624"/>
            <a:ext cx="1175783" cy="230664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236" y="1699624"/>
            <a:ext cx="1175783" cy="230664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934" y="1699624"/>
            <a:ext cx="1175783" cy="2306647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2796060" y="1971003"/>
            <a:ext cx="5751662" cy="901620"/>
          </a:xfrm>
          <a:prstGeom prst="roundRect">
            <a:avLst/>
          </a:prstGeom>
          <a:solidFill>
            <a:srgbClr val="ACD697"/>
          </a:solidFill>
          <a:ln w="28575">
            <a:solidFill>
              <a:srgbClr val="6FBD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This helps to save trees, as paper is made from trees.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071" y="3100737"/>
            <a:ext cx="1935883" cy="145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45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0.47327 -0.0108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63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0"/>
          <p:cNvSpPr txBox="1">
            <a:spLocks/>
          </p:cNvSpPr>
          <p:nvPr/>
        </p:nvSpPr>
        <p:spPr>
          <a:xfrm>
            <a:off x="512689" y="641392"/>
            <a:ext cx="7809189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6FBD84"/>
                </a:solidFill>
              </a:rPr>
              <a:t>Sort and Recycle Your Rubbish </a:t>
            </a:r>
            <a:endParaRPr lang="en-GB" sz="3600" dirty="0">
              <a:solidFill>
                <a:srgbClr val="6FBD84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00933" y="4971819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 lang="en-GB" dirty="0"/>
          </a:p>
        </p:txBody>
      </p:sp>
      <p:sp>
        <p:nvSpPr>
          <p:cNvPr id="21" name="Rounded Rectangle 20"/>
          <p:cNvSpPr/>
          <p:nvPr/>
        </p:nvSpPr>
        <p:spPr>
          <a:xfrm>
            <a:off x="615358" y="1524363"/>
            <a:ext cx="7916936" cy="870424"/>
          </a:xfrm>
          <a:prstGeom prst="roundRect">
            <a:avLst/>
          </a:prstGeom>
          <a:solidFill>
            <a:srgbClr val="ACD697"/>
          </a:solidFill>
          <a:ln w="28575">
            <a:solidFill>
              <a:srgbClr val="6FBD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Recycle plastic, paper and food waste by sorting them into the correct bins.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378" y="3168578"/>
            <a:ext cx="3654336" cy="30701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1513">
            <a:off x="7667763" y="2580967"/>
            <a:ext cx="311338" cy="4463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8167">
            <a:off x="6483959" y="2645624"/>
            <a:ext cx="531174" cy="41464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0357" flipH="1">
            <a:off x="5144211" y="2738992"/>
            <a:ext cx="844547" cy="34331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8058" y="4435615"/>
            <a:ext cx="1079086" cy="181066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" t="40868" r="65912" b="118"/>
          <a:stretch/>
        </p:blipFill>
        <p:spPr>
          <a:xfrm>
            <a:off x="5074704" y="4415659"/>
            <a:ext cx="1093354" cy="181179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07" t="40868" r="6464" b="118"/>
          <a:stretch/>
        </p:blipFill>
        <p:spPr>
          <a:xfrm>
            <a:off x="7261412" y="4415659"/>
            <a:ext cx="1079086" cy="1811795"/>
          </a:xfrm>
          <a:prstGeom prst="rect">
            <a:avLst/>
          </a:prstGeom>
        </p:spPr>
      </p:pic>
      <p:sp>
        <p:nvSpPr>
          <p:cNvPr id="33" name="Oval 32"/>
          <p:cNvSpPr/>
          <p:nvPr/>
        </p:nvSpPr>
        <p:spPr>
          <a:xfrm>
            <a:off x="1653308" y="3196158"/>
            <a:ext cx="2770609" cy="2770609"/>
          </a:xfrm>
          <a:prstGeom prst="ellipse">
            <a:avLst/>
          </a:prstGeom>
          <a:solidFill>
            <a:srgbClr val="6FBD84"/>
          </a:solidFill>
          <a:ln w="28575">
            <a:solidFill>
              <a:srgbClr val="ACD6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Recycling helps to reduce waste and means less rubbish ends up in landfill sites. </a:t>
            </a:r>
          </a:p>
          <a:p>
            <a:pPr algn="ctr"/>
            <a:endParaRPr lang="en-GB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3" y="3575917"/>
            <a:ext cx="2028314" cy="279180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50" y="4639155"/>
            <a:ext cx="1442781" cy="122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93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6 L 0.00104 0.3025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5 0.00509 L -0.00121 0.2858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402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4884 L 0.00261 0.3004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745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0"/>
          <p:cNvSpPr txBox="1">
            <a:spLocks/>
          </p:cNvSpPr>
          <p:nvPr/>
        </p:nvSpPr>
        <p:spPr>
          <a:xfrm>
            <a:off x="512689" y="641392"/>
            <a:ext cx="7809189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6FBD84"/>
                </a:solidFill>
              </a:rPr>
              <a:t>Can You Sort and Recycle This Rubbish?</a:t>
            </a:r>
            <a:endParaRPr lang="en-GB" sz="3600" dirty="0">
              <a:solidFill>
                <a:srgbClr val="6FBD84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00933" y="4971819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16" b="50833"/>
          <a:stretch/>
        </p:blipFill>
        <p:spPr>
          <a:xfrm>
            <a:off x="750096" y="2945487"/>
            <a:ext cx="2516979" cy="3371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1" r="32536" b="50833"/>
          <a:stretch/>
        </p:blipFill>
        <p:spPr>
          <a:xfrm>
            <a:off x="6181725" y="2945487"/>
            <a:ext cx="2400300" cy="3371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9" t="49338" r="29988" b="1"/>
          <a:stretch/>
        </p:blipFill>
        <p:spPr>
          <a:xfrm>
            <a:off x="3305175" y="2945487"/>
            <a:ext cx="2733675" cy="34743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283" y="1884314"/>
            <a:ext cx="415410" cy="5712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622" y="1473039"/>
            <a:ext cx="729903" cy="10279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199" y="1635698"/>
            <a:ext cx="1676400" cy="73426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5" r="66316" b="50833"/>
          <a:stretch/>
        </p:blipFill>
        <p:spPr>
          <a:xfrm>
            <a:off x="750096" y="3733799"/>
            <a:ext cx="2516979" cy="258353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1" t="10707" r="32536" b="50833"/>
          <a:stretch/>
        </p:blipFill>
        <p:spPr>
          <a:xfrm>
            <a:off x="6181725" y="3679752"/>
            <a:ext cx="2400300" cy="263758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9" t="57402" r="29988" b="1"/>
          <a:stretch/>
        </p:blipFill>
        <p:spPr>
          <a:xfrm>
            <a:off x="3305175" y="3498574"/>
            <a:ext cx="2733675" cy="292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9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-0.14844 4.81481E-6 C -0.21493 4.81481E-6 -0.29635 0.0824 -0.29635 0.14976 L -0.29635 0.30023 " pathEditMode="relative" rAng="0" ptsTypes="AAAA">
                                      <p:cBhvr>
                                        <p:cTn id="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2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L 0.30017 -3.33333E-6 C 0.43455 -3.33333E-6 0.60035 0.10787 0.60035 0.19537 L 0.60035 0.39098 " pathEditMode="relative" rAng="0" ptsTypes="AAAA">
                                      <p:cBhvr>
                                        <p:cTn id="1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17" y="1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-0.15452 1.85185E-6 C -0.22362 1.85185E-6 -0.30868 0.08634 -0.30868 0.15671 L -0.30868 0.31342 " pathEditMode="relative" rAng="0" ptsTypes="AAAA">
                                      <p:cBhvr>
                                        <p:cTn id="1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34" y="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0"/>
          <p:cNvSpPr txBox="1">
            <a:spLocks/>
          </p:cNvSpPr>
          <p:nvPr/>
        </p:nvSpPr>
        <p:spPr>
          <a:xfrm>
            <a:off x="512689" y="641392"/>
            <a:ext cx="7809189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6FBD84"/>
                </a:solidFill>
              </a:rPr>
              <a:t>Walk Instead of Going by Car </a:t>
            </a:r>
            <a:endParaRPr lang="en-GB" sz="3600" dirty="0">
              <a:solidFill>
                <a:srgbClr val="6FBD84"/>
              </a:solidFill>
              <a:latin typeface="+mn-lt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2303503" y="2861986"/>
            <a:ext cx="502376" cy="504914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838945" y="2402138"/>
            <a:ext cx="4656392" cy="901620"/>
          </a:xfrm>
          <a:prstGeom prst="roundRect">
            <a:avLst/>
          </a:prstGeom>
          <a:solidFill>
            <a:srgbClr val="ACD697"/>
          </a:solidFill>
          <a:ln w="28575">
            <a:solidFill>
              <a:srgbClr val="6FBD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Cars produce harmful gases that can damage the environment.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6491" y="1977716"/>
            <a:ext cx="2914436" cy="14021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290546" y="2874943"/>
            <a:ext cx="502376" cy="50491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2303503" y="2868465"/>
            <a:ext cx="502376" cy="504914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2062962" y="4208849"/>
            <a:ext cx="5289755" cy="1401512"/>
          </a:xfrm>
          <a:prstGeom prst="roundRect">
            <a:avLst/>
          </a:prstGeom>
          <a:solidFill>
            <a:srgbClr val="6FBD84"/>
          </a:solidFill>
          <a:ln w="28575">
            <a:solidFill>
              <a:srgbClr val="ACD6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Walking is good exercise and helps you to stay fit and healthy.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48"/>
          <a:stretch/>
        </p:blipFill>
        <p:spPr>
          <a:xfrm>
            <a:off x="4866688" y="2135067"/>
            <a:ext cx="628649" cy="8786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48"/>
          <a:stretch/>
        </p:blipFill>
        <p:spPr>
          <a:xfrm rot="2178303">
            <a:off x="5077983" y="1657309"/>
            <a:ext cx="458469" cy="6408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48"/>
          <a:stretch/>
        </p:blipFill>
        <p:spPr>
          <a:xfrm rot="21446685">
            <a:off x="4640895" y="1483857"/>
            <a:ext cx="441823" cy="6175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954" y="3733600"/>
            <a:ext cx="1847829" cy="23331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15" y="3733600"/>
            <a:ext cx="1059978" cy="217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6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L 0.88576 7.40741E-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8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8148E-6 L 0.88559 0.00092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1" y="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0.88559 0.00093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1" y="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68819 -0.008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10" y="-41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40741E-7 L 0.72014 0.0115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49" y="90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732" y="3329559"/>
            <a:ext cx="1033054" cy="143048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543" y="3704695"/>
            <a:ext cx="1153850" cy="159774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96" y="3704695"/>
            <a:ext cx="1153850" cy="1597746"/>
          </a:xfrm>
          <a:prstGeom prst="rect">
            <a:avLst/>
          </a:prstGeom>
        </p:spPr>
      </p:pic>
      <p:sp>
        <p:nvSpPr>
          <p:cNvPr id="7" name="Title 20"/>
          <p:cNvSpPr txBox="1">
            <a:spLocks/>
          </p:cNvSpPr>
          <p:nvPr/>
        </p:nvSpPr>
        <p:spPr>
          <a:xfrm>
            <a:off x="803244" y="656786"/>
            <a:ext cx="7809189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6FBD84"/>
                </a:solidFill>
              </a:rPr>
              <a:t>Take a Reusable Bag When You Go to the Supermarket or Shops</a:t>
            </a:r>
            <a:endParaRPr lang="en-GB" sz="3600" dirty="0">
              <a:solidFill>
                <a:srgbClr val="6FBD84"/>
              </a:solidFill>
              <a:latin typeface="+mn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07311" y="2179947"/>
            <a:ext cx="7330834" cy="901620"/>
          </a:xfrm>
          <a:prstGeom prst="roundRect">
            <a:avLst/>
          </a:prstGeom>
          <a:solidFill>
            <a:srgbClr val="ACD697"/>
          </a:solidFill>
          <a:ln w="28575">
            <a:solidFill>
              <a:srgbClr val="6FBD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Using reusable bags helps us to use fewer plastic bags, which can damage the environment if they become rubbish.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156" y="4247097"/>
            <a:ext cx="1339065" cy="18542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685" y="4503568"/>
            <a:ext cx="1153850" cy="15977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217" y="3193374"/>
            <a:ext cx="1738235" cy="298096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417" y="3648358"/>
            <a:ext cx="2612252" cy="222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0"/>
          <p:cNvSpPr txBox="1">
            <a:spLocks/>
          </p:cNvSpPr>
          <p:nvPr/>
        </p:nvSpPr>
        <p:spPr>
          <a:xfrm>
            <a:off x="803244" y="656786"/>
            <a:ext cx="7809189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6FBD84"/>
                </a:solidFill>
              </a:rPr>
              <a:t>Use a Refillable Water Bottle</a:t>
            </a:r>
            <a:endParaRPr lang="en-GB" sz="3600" dirty="0">
              <a:solidFill>
                <a:srgbClr val="6FBD84"/>
              </a:solidFill>
              <a:latin typeface="+mn-lt"/>
            </a:endParaRPr>
          </a:p>
        </p:txBody>
      </p:sp>
      <p:sp>
        <p:nvSpPr>
          <p:cNvPr id="2" name="Oval 1"/>
          <p:cNvSpPr/>
          <p:nvPr/>
        </p:nvSpPr>
        <p:spPr>
          <a:xfrm>
            <a:off x="3261077" y="2039073"/>
            <a:ext cx="2756529" cy="2756529"/>
          </a:xfrm>
          <a:prstGeom prst="ellipse">
            <a:avLst/>
          </a:prstGeom>
          <a:solidFill>
            <a:srgbClr val="6FBD84"/>
          </a:solidFill>
          <a:ln w="28575">
            <a:solidFill>
              <a:srgbClr val="ACD6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This helps to reduce plastic waste and saves </a:t>
            </a:r>
            <a:r>
              <a:rPr lang="en-GB"/>
              <a:t>you money.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84517">
            <a:off x="1180073" y="753981"/>
            <a:ext cx="366379" cy="11250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76845">
            <a:off x="1512731" y="859768"/>
            <a:ext cx="365147" cy="11250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44529">
            <a:off x="1750171" y="863850"/>
            <a:ext cx="344294" cy="11250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3909">
            <a:off x="1653107" y="831297"/>
            <a:ext cx="366379" cy="11250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1112">
            <a:off x="912699" y="919372"/>
            <a:ext cx="366379" cy="11250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7415">
            <a:off x="1377111" y="770662"/>
            <a:ext cx="344294" cy="11250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0948">
            <a:off x="1711062" y="952367"/>
            <a:ext cx="344294" cy="11250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9857">
            <a:off x="1890706" y="788577"/>
            <a:ext cx="366379" cy="11250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7415">
            <a:off x="2269433" y="798155"/>
            <a:ext cx="344294" cy="112502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33887">
            <a:off x="2174306" y="703977"/>
            <a:ext cx="366379" cy="112502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7415">
            <a:off x="2269433" y="940958"/>
            <a:ext cx="344294" cy="112502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9857">
            <a:off x="1978139" y="862221"/>
            <a:ext cx="366379" cy="112502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47253">
            <a:off x="2383781" y="969062"/>
            <a:ext cx="344294" cy="11250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64099">
            <a:off x="1375628" y="787316"/>
            <a:ext cx="366379" cy="112502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0948">
            <a:off x="1915195" y="777420"/>
            <a:ext cx="344294" cy="112502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03456">
            <a:off x="2440333" y="1023364"/>
            <a:ext cx="366379" cy="112502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351">
            <a:off x="1849039" y="982543"/>
            <a:ext cx="344294" cy="112502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2169">
            <a:off x="1505780" y="803014"/>
            <a:ext cx="344294" cy="112502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53437">
            <a:off x="1644155" y="966734"/>
            <a:ext cx="366379" cy="112502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2802">
            <a:off x="2101143" y="751572"/>
            <a:ext cx="344294" cy="112502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6326">
            <a:off x="2314144" y="949186"/>
            <a:ext cx="366379" cy="11250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283" y="2039073"/>
            <a:ext cx="1131021" cy="41394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4433">
            <a:off x="1456204" y="832458"/>
            <a:ext cx="366379" cy="112502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2802">
            <a:off x="1774954" y="807891"/>
            <a:ext cx="344294" cy="112502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1200">
            <a:off x="2025249" y="863112"/>
            <a:ext cx="366379" cy="112502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1279">
            <a:off x="2037954" y="755474"/>
            <a:ext cx="366379" cy="112502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9504">
            <a:off x="2506311" y="626770"/>
            <a:ext cx="344294" cy="112502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6921">
            <a:off x="2382237" y="697243"/>
            <a:ext cx="366379" cy="112502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59" y="4206944"/>
            <a:ext cx="1763320" cy="15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3.7037E-7 L -0.02691 0.67662 " pathEditMode="relative" rAng="0" ptsTypes="AA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4" y="3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2032 0.65879 " pathEditMode="relative" rAng="0" ptsTypes="AA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" y="3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-0.00116 L -0.01336 0.66296 " pathEditMode="relative" rAng="0" ptsTypes="AA">
                                      <p:cBhvr>
                                        <p:cTn id="1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3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0.00729 0.63727 " pathEditMode="relative" rAng="0" ptsTypes="AA">
                                      <p:cBhvr>
                                        <p:cTn id="2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3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L -0.00503 0.66921 " pathEditMode="relative" rAng="0" ptsTypes="AA">
                                      <p:cBhvr>
                                        <p:cTn id="2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7 L 0.01493 0.65903 " pathEditMode="relative" rAng="0" ptsTypes="AA">
                                      <p:cBhvr>
                                        <p:cTn id="3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" y="3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00261 0.60926 " pathEditMode="relative" rAng="0" ptsTypes="AA">
                                      <p:cBhvr>
                                        <p:cTn id="3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0093 L 0.00347 0.60787 " pathEditMode="relative" rAng="0" ptsTypes="AA">
                                      <p:cBhvr>
                                        <p:cTn id="4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3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01181 0.65949 " pathEditMode="relative" rAng="0" ptsTypes="AA">
                                      <p:cBhvr>
                                        <p:cTn id="4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" y="3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0116 L 0.00886 0.5632 " pathEditMode="relative" rAng="0" ptsTypes="AA">
                                      <p:cBhvr>
                                        <p:cTn id="5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2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0.01094 0.57616 " pathEditMode="relative" rAng="0" ptsTypes="AA">
                                      <p:cBhvr>
                                        <p:cTn id="5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2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5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L -0.0151 0.54561 " pathEditMode="relative" rAng="0" ptsTypes="AA">
                                      <p:cBhvr>
                                        <p:cTn id="6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" y="2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96296E-6 L 0.00886 0.57454 " pathEditMode="relative" rAng="0" ptsTypes="AA">
                                      <p:cBhvr>
                                        <p:cTn id="6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" y="2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5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31458 L 0.00191 0.56458 " pathEditMode="relative" rAng="0" ptsTypes="AA">
                                      <p:cBhvr>
                                        <p:cTn id="7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0.00139 L 0.00816 0.48102 " pathEditMode="relative" rAng="0" ptsTypes="AA">
                                      <p:cBhvr>
                                        <p:cTn id="7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75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00678 0.51875 " pathEditMode="relative" rAng="0" ptsTypes="AA">
                                      <p:cBhvr>
                                        <p:cTn id="8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2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9 0.00486 L -0.00243 0.4919 " pathEditMode="relative" rAng="0" ptsTypes="AA">
                                      <p:cBhvr>
                                        <p:cTn id="8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2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25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1019 L -0.01354 0.48959 " pathEditMode="relative" rAng="0" ptsTypes="AA">
                                      <p:cBhvr>
                                        <p:cTn id="9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2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6 -0.01458 L -0.02066 0.45741 " pathEditMode="relative" rAng="0" ptsTypes="AA">
                                      <p:cBhvr>
                                        <p:cTn id="9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75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-0.00816 0.43704 " pathEditMode="relative" rAng="0" ptsTypes="AA">
                                      <p:cBhvr>
                                        <p:cTn id="10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48148E-6 L -0.00903 0.39491 " pathEditMode="relative" rAng="0" ptsTypes="AA">
                                      <p:cBhvr>
                                        <p:cTn id="10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25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-0.02917 0.41689 " pathEditMode="relative" rAng="0" ptsTypes="AA">
                                      <p:cBhvr>
                                        <p:cTn id="11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2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-0.00955 0.4324 " pathEditMode="relative" rAng="0" ptsTypes="AA">
                                      <p:cBhvr>
                                        <p:cTn id="11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" y="2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75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-0.00729 0.41806 " pathEditMode="relative" rAng="0" ptsTypes="AA">
                                      <p:cBhvr>
                                        <p:cTn id="12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-0.021 0.40741 " pathEditMode="relative" rAng="0" ptsTypes="AA">
                                      <p:cBhvr>
                                        <p:cTn id="12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" y="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25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48148E-6 L -0.00434 0.41921 " pathEditMode="relative" rAng="0" ptsTypes="AA">
                                      <p:cBhvr>
                                        <p:cTn id="13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2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4 -0.01296 L -0.00885 0.41574 " pathEditMode="relative" rAng="0" ptsTypes="AA">
                                      <p:cBhvr>
                                        <p:cTn id="13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2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6750"/>
                            </p:stCondLst>
                            <p:childTnLst>
                              <p:par>
                                <p:cTn id="1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7250"/>
                            </p:stCondLst>
                            <p:childTnLst>
                              <p:par>
                                <p:cTn id="1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648</TotalTime>
  <Words>398</Words>
  <Application>Microsoft Office PowerPoint</Application>
  <PresentationFormat>On-screen Show (4:3)</PresentationFormat>
  <Paragraphs>31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Twinkl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Carly Rogers</dc:creator>
  <cp:lastModifiedBy>Olivia Holden</cp:lastModifiedBy>
  <cp:revision>60</cp:revision>
  <dcterms:created xsi:type="dcterms:W3CDTF">2019-12-05T11:28:26Z</dcterms:created>
  <dcterms:modified xsi:type="dcterms:W3CDTF">2021-09-29T11:28:01Z</dcterms:modified>
</cp:coreProperties>
</file>